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71" r:id="rId14"/>
    <p:sldId id="272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A2FAFC-AF87-4667-A3F2-62157F12091D}" type="datetimeFigureOut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71BB37-4ADF-44A2-BF9D-C461D68C359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B6B7-25A4-4421-85ED-204C8A1339DF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2C893-975B-4926-B7B8-7249987875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3E112-7C58-464E-B855-BB64539CE3D7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83F5-8A31-419F-9FFA-6E623246F60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F46D-43AD-4778-BAE6-A9637E336ECF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3BC-6A7F-4866-B198-A10AA266D1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87A5-298C-4682-A03E-89E74451168C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5BD4-9351-4E1D-8547-6F598E0AA3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5F65-B342-4CE9-A892-564AF7E5F90C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633B9-8C67-4E53-B375-5807B3CB6A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1DD7-A827-4456-81D6-9981FC9EA399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47362-91BE-476B-A8A4-80E98BAEB0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643E-7375-4F12-9DA8-7DC49130F3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77F3F-11A0-47FD-A51A-D44E40AA50C2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1405-1E22-47F9-861B-F8F12B14D25E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EE33-EF0A-4FD7-8438-1AE9EA05B4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9A84-8737-410C-8BF1-5AFA738B1A8B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79087-A5F6-4BD5-B269-FB93E795DF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D7CB-8C5E-41C2-8DEF-8845329A1212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17DB-6E55-4E00-9675-1D9FAC3A676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F953-1BA1-45C5-88DF-24DF09B0E23E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AE06-5A22-4975-B1F5-45FFDFA480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1F28E4-F371-4BB2-B04E-34CC773D60FF}" type="datetime1">
              <a:rPr lang="hr-HR"/>
              <a:pPr>
                <a:defRPr/>
              </a:pPr>
              <a:t>7.11.2013.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IPA Crossborder Program Croatia Serbia</a:t>
            </a:r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0C9595-21EB-4FAD-A50F-F82B0078006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65" r:id="rId2"/>
    <p:sldLayoutId id="2147483874" r:id="rId3"/>
    <p:sldLayoutId id="2147483866" r:id="rId4"/>
    <p:sldLayoutId id="2147483875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ecotic.ostojic@gmail.com" TargetMode="External"/><Relationship Id="rId2" Type="http://schemas.openxmlformats.org/officeDocument/2006/relationships/hyperlink" Target="mailto:kbabic2373@gmail.com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50847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tx2">
                    <a:lumMod val="90000"/>
                  </a:schemeClr>
                </a:solidFill>
              </a:rPr>
              <a:t>Osijek – Novi Sad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tx2">
                    <a:lumMod val="90000"/>
                  </a:schemeClr>
                </a:solidFill>
              </a:rPr>
              <a:t>Svibanj 15</a:t>
            </a:r>
            <a:r>
              <a:rPr lang="hr-HR" smtClean="0">
                <a:solidFill>
                  <a:schemeClr val="tx2">
                    <a:lumMod val="90000"/>
                  </a:schemeClr>
                </a:solidFill>
              </a:rPr>
              <a:t>, 2013 </a:t>
            </a:r>
            <a:r>
              <a:rPr lang="hr-HR" dirty="0" smtClean="0">
                <a:solidFill>
                  <a:schemeClr val="tx2">
                    <a:lumMod val="90000"/>
                  </a:schemeClr>
                </a:solidFill>
              </a:rPr>
              <a:t>– Kolovoz 15, 2014</a:t>
            </a:r>
            <a:endParaRPr lang="hr-HR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175351" cy="3960440"/>
          </a:xfrm>
        </p:spPr>
        <p:txBody>
          <a:bodyPr>
            <a:normAutofit fontScale="90000"/>
          </a:bodyPr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hr-HR" sz="6700" b="1" smtClean="0">
                <a:solidFill>
                  <a:schemeClr val="tx2">
                    <a:lumMod val="90000"/>
                  </a:schemeClr>
                </a:solidFill>
                <a:latin typeface="+mn-lt"/>
              </a:rPr>
              <a:t>PANONSKI PUT</a:t>
            </a:r>
            <a:br>
              <a:rPr lang="hr-HR" sz="6700" b="1" smtClean="0">
                <a:solidFill>
                  <a:schemeClr val="tx2">
                    <a:lumMod val="90000"/>
                  </a:schemeClr>
                </a:solidFill>
                <a:latin typeface="+mn-lt"/>
              </a:rPr>
            </a:br>
            <a:r>
              <a:rPr lang="hr-HR" sz="6700" b="1" smtClean="0">
                <a:solidFill>
                  <a:schemeClr val="tx2">
                    <a:lumMod val="90000"/>
                  </a:schemeClr>
                </a:solidFill>
                <a:latin typeface="+mn-lt"/>
              </a:rPr>
              <a:t>UMJETNOSTI</a:t>
            </a:r>
            <a:r>
              <a:rPr lang="hr-HR" sz="6000" b="1" smtClean="0">
                <a:solidFill>
                  <a:schemeClr val="tx2">
                    <a:lumMod val="90000"/>
                  </a:schemeClr>
                </a:solidFill>
                <a:latin typeface="+mn-lt"/>
              </a:rPr>
              <a:t/>
            </a:r>
            <a:br>
              <a:rPr lang="hr-HR" sz="6000" b="1" smtClean="0">
                <a:solidFill>
                  <a:schemeClr val="tx2">
                    <a:lumMod val="90000"/>
                  </a:schemeClr>
                </a:solidFill>
                <a:latin typeface="+mn-lt"/>
              </a:rPr>
            </a:br>
            <a:r>
              <a:rPr lang="hr-HR" sz="280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hr-HR" sz="280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hr-HR" sz="3700" b="1" smtClean="0">
                <a:solidFill>
                  <a:schemeClr val="tx2">
                    <a:lumMod val="90000"/>
                  </a:schemeClr>
                </a:solidFill>
                <a:latin typeface="+mn-lt"/>
              </a:rPr>
              <a:t>Osnaživanje suradnje i umrežavanja institucija visokog obrazovanja na polju umjetnosti i ekologije</a:t>
            </a:r>
            <a:endParaRPr lang="hr-HR" sz="3700" b="1">
              <a:solidFill>
                <a:schemeClr val="tx2">
                  <a:lumMod val="9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750" y="549275"/>
            <a:ext cx="7993063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sz="2400" smtClean="0">
                <a:solidFill>
                  <a:srgbClr val="FDF69C"/>
                </a:solidFill>
              </a:rPr>
              <a:t>1.1. </a:t>
            </a:r>
            <a:r>
              <a:rPr lang="hr-HR" sz="3200" smtClean="0">
                <a:solidFill>
                  <a:srgbClr val="FDF69C"/>
                </a:solidFill>
              </a:rPr>
              <a:t>PROJEKTNI TIM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vođenje, koordinacija i komunikacija između svih partnera i suradnika i upravnim odborom. Svaka akademija ima će 4 osobe u svom projektnom timu: koordinator projekta, projektni voditelj, projektni asistent i financije (8 ukupno)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solidFill>
                  <a:srgbClr val="FDF69C"/>
                </a:solidFill>
              </a:rPr>
              <a:t>1.2. </a:t>
            </a:r>
            <a:r>
              <a:rPr lang="hr-HR" sz="3200" smtClean="0">
                <a:solidFill>
                  <a:srgbClr val="FDF69C"/>
                </a:solidFill>
              </a:rPr>
              <a:t>UPRAVNI ODBOR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zadužen za učinkovito upravljanje aktivnostima; činit će ga 2 projektna voditelja, 2 predstavnika partnera, 2 umjetnika i 2 osobe iz općina iz obje države (8 ukupno)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Odbor će se sastati 4 puta: na početku projekta kako bi definirali plan aktivnosti i pokrenuli projekt, dva puta u središnjem dijelu projekta, te na završnoj konferenciji kako bi raspravljali o rezultatima projekta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7F914A-0CB2-4B34-9079-8DEC7C7FFCC5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075613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>
                <a:solidFill>
                  <a:schemeClr val="tx2">
                    <a:lumMod val="90000"/>
                  </a:schemeClr>
                </a:solidFill>
              </a:rPr>
              <a:t>AKTIVNOST2: </a:t>
            </a:r>
            <a:r>
              <a:rPr lang="hr-HR" sz="3200" dirty="0"/>
              <a:t>Umjetnička i ekološka edukacija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2.1.</a:t>
            </a:r>
            <a:r>
              <a:rPr lang="hr-HR" dirty="0" smtClean="0">
                <a:solidFill>
                  <a:schemeClr val="tx2">
                    <a:lumMod val="90000"/>
                  </a:schemeClr>
                </a:solidFill>
              </a:rPr>
              <a:t>Javno predavanje o LAND ARTU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U provedbu ovoga predavanja bit će uključena dva </a:t>
            </a:r>
            <a:r>
              <a:rPr lang="hr-HR" dirty="0" err="1" smtClean="0"/>
              <a:t>land</a:t>
            </a:r>
            <a:r>
              <a:rPr lang="hr-HR" dirty="0" smtClean="0"/>
              <a:t> </a:t>
            </a:r>
            <a:r>
              <a:rPr lang="hr-HR" dirty="0" err="1" smtClean="0"/>
              <a:t>art</a:t>
            </a:r>
            <a:r>
              <a:rPr lang="hr-HR" dirty="0" smtClean="0"/>
              <a:t> umjetnika, po jedan iz Hrvatske i Srbije, koji će predstaviti svoj rad studentima obje akademije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2.2.</a:t>
            </a:r>
            <a:r>
              <a:rPr lang="hr-HR" dirty="0">
                <a:solidFill>
                  <a:schemeClr val="tx2">
                    <a:lumMod val="90000"/>
                  </a:schemeClr>
                </a:solidFill>
              </a:rPr>
              <a:t> Izbor prve ciljanje skupine i organiziranje radnih skupina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/>
              <a:t>Tijekom prva tri mjeseca bit će oformljene radne skupine sudionika na svakoj akademiji. Zajednička radna skupina imat će </a:t>
            </a:r>
            <a:r>
              <a:rPr lang="en-US" dirty="0"/>
              <a:t>30 </a:t>
            </a:r>
            <a:r>
              <a:rPr lang="hr-HR" dirty="0"/>
              <a:t>studenata</a:t>
            </a:r>
            <a:r>
              <a:rPr lang="en-US" dirty="0"/>
              <a:t>, 4 </a:t>
            </a:r>
            <a:r>
              <a:rPr lang="hr-HR" dirty="0"/>
              <a:t>profesora</a:t>
            </a:r>
            <a:r>
              <a:rPr lang="en-US" dirty="0"/>
              <a:t>, 4 </a:t>
            </a:r>
            <a:r>
              <a:rPr lang="hr-HR" dirty="0"/>
              <a:t>asistenta i </a:t>
            </a:r>
            <a:r>
              <a:rPr lang="en-US" dirty="0"/>
              <a:t>2 </a:t>
            </a:r>
            <a:r>
              <a:rPr lang="hr-HR" dirty="0"/>
              <a:t>tehničara</a:t>
            </a:r>
            <a:r>
              <a:rPr lang="en-US" dirty="0"/>
              <a:t> (</a:t>
            </a:r>
            <a:r>
              <a:rPr lang="hr-HR" dirty="0"/>
              <a:t>ukupno </a:t>
            </a:r>
            <a:r>
              <a:rPr lang="en-US" dirty="0"/>
              <a:t>40</a:t>
            </a:r>
            <a:r>
              <a:rPr lang="hr-HR" dirty="0"/>
              <a:t> osoba)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123F9F-2FE1-47D3-A98E-7CEBBA09F993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27088" y="692150"/>
            <a:ext cx="7489825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2.3.</a:t>
            </a:r>
            <a:r>
              <a:rPr lang="hr-HR" dirty="0" smtClean="0">
                <a:solidFill>
                  <a:schemeClr val="tx2">
                    <a:lumMod val="90000"/>
                  </a:schemeClr>
                </a:solidFill>
              </a:rPr>
              <a:t>Ekološka edukacija kao okvir buduće umjetničke instalacije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Studenti, profesori i asistenti Zajedničke radne skupine bit će educirani o biološkim ograničenima prirodnih resursa Baranje i Vojvodine. Dvodnevnu edukaciju će voditi partner „Zeleni Osijek” u Eko centru „Zlatna Greda”</a:t>
            </a:r>
            <a:endParaRPr lang="hr-HR" dirty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A5F18-B54B-4C16-9F20-233117B43699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931150" cy="57150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tx2">
                    <a:lumMod val="90000"/>
                  </a:schemeClr>
                </a:solidFill>
              </a:rPr>
              <a:t>REZULTATI AKTIVNOSTI 2: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8 </a:t>
            </a:r>
            <a:r>
              <a:rPr lang="hr-HR" dirty="0" smtClean="0"/>
              <a:t>sati javnog predavanja i uključena 2 </a:t>
            </a:r>
            <a:r>
              <a:rPr lang="hr-HR" dirty="0" err="1" smtClean="0"/>
              <a:t>land</a:t>
            </a:r>
            <a:r>
              <a:rPr lang="hr-HR" dirty="0" smtClean="0"/>
              <a:t> </a:t>
            </a:r>
            <a:r>
              <a:rPr lang="hr-HR" dirty="0" err="1" smtClean="0"/>
              <a:t>art</a:t>
            </a:r>
            <a:r>
              <a:rPr lang="hr-HR" dirty="0" smtClean="0"/>
              <a:t> umjetnika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300 </a:t>
            </a:r>
            <a:r>
              <a:rPr lang="hr-HR" dirty="0" smtClean="0"/>
              <a:t>studenata i profesora informirana o </a:t>
            </a:r>
            <a:r>
              <a:rPr lang="hr-HR" dirty="0" err="1" smtClean="0"/>
              <a:t>land</a:t>
            </a:r>
            <a:r>
              <a:rPr lang="hr-HR" dirty="0" smtClean="0"/>
              <a:t> </a:t>
            </a:r>
            <a:r>
              <a:rPr lang="hr-HR" dirty="0" err="1" smtClean="0"/>
              <a:t>art</a:t>
            </a:r>
            <a:r>
              <a:rPr lang="hr-HR" dirty="0" smtClean="0"/>
              <a:t> radu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izabrane dvije radne skupine studenata i profesora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40 </a:t>
            </a:r>
            <a:r>
              <a:rPr lang="hr-HR" dirty="0" smtClean="0"/>
              <a:t>osoba sudjeluje u Zajedničkoj radnoj skupini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20</a:t>
            </a:r>
            <a:r>
              <a:rPr lang="en-US" dirty="0" smtClean="0"/>
              <a:t> </a:t>
            </a:r>
            <a:r>
              <a:rPr lang="hr-HR" dirty="0" smtClean="0"/>
              <a:t>osoba sudjeluje u Nacionalnoj radnoj skupini (</a:t>
            </a:r>
            <a:r>
              <a:rPr lang="en-GB" dirty="0"/>
              <a:t>15 </a:t>
            </a:r>
            <a:r>
              <a:rPr lang="hr-HR" dirty="0" smtClean="0"/>
              <a:t>studenata,</a:t>
            </a:r>
            <a:r>
              <a:rPr lang="en-GB" dirty="0" smtClean="0"/>
              <a:t> 2 </a:t>
            </a:r>
            <a:r>
              <a:rPr lang="hr-HR" dirty="0" smtClean="0"/>
              <a:t>profesora</a:t>
            </a:r>
            <a:r>
              <a:rPr lang="en-GB" dirty="0" smtClean="0"/>
              <a:t>,  </a:t>
            </a:r>
            <a:r>
              <a:rPr lang="en-GB" dirty="0"/>
              <a:t>2 </a:t>
            </a:r>
            <a:r>
              <a:rPr lang="hr-HR" dirty="0" smtClean="0"/>
              <a:t>asistenta i</a:t>
            </a:r>
            <a:r>
              <a:rPr lang="en-GB" dirty="0" smtClean="0"/>
              <a:t> 1 </a:t>
            </a:r>
            <a:r>
              <a:rPr lang="hr-HR" dirty="0" smtClean="0"/>
              <a:t>tehničar)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16 </a:t>
            </a:r>
            <a:r>
              <a:rPr lang="hr-HR" dirty="0" smtClean="0"/>
              <a:t>sati ekološke edukacije koju će provesti 2 eko stručnjaka, tijekom 2 dana edukacije u zajedničkoj radnoj skupini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30</a:t>
            </a:r>
            <a:r>
              <a:rPr lang="hr-HR" dirty="0" smtClean="0"/>
              <a:t> studenata</a:t>
            </a:r>
            <a:r>
              <a:rPr lang="en-US" dirty="0" smtClean="0"/>
              <a:t>, 4</a:t>
            </a:r>
            <a:r>
              <a:rPr lang="hr-HR" dirty="0" smtClean="0"/>
              <a:t> profesora i</a:t>
            </a:r>
            <a:r>
              <a:rPr lang="en-US" dirty="0" smtClean="0"/>
              <a:t> 4</a:t>
            </a:r>
            <a:r>
              <a:rPr lang="hr-HR" dirty="0" smtClean="0"/>
              <a:t> asistenta educirana o ekološkim pravilima i mogućnostima prirodnog okruženja za buduće umjetničke instalacije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4F9EB4-6E69-42F2-A625-07691D9372AD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9460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750" y="620713"/>
            <a:ext cx="814705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>
                <a:solidFill>
                  <a:schemeClr val="tx2">
                    <a:lumMod val="90000"/>
                  </a:schemeClr>
                </a:solidFill>
              </a:rPr>
              <a:t>AKTIVNOST3</a:t>
            </a: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hr-HR" sz="3200" dirty="0"/>
              <a:t>Pripremne aktivnosti za umjetničke </a:t>
            </a:r>
            <a:r>
              <a:rPr lang="hr-HR" sz="3200" dirty="0" smtClean="0"/>
              <a:t>intervencije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3.1.</a:t>
            </a:r>
            <a:r>
              <a:rPr lang="hr-HR" dirty="0" smtClean="0"/>
              <a:t>Izbor profesora koji će sudjelovati u Profesionalnoj radnoj skupini za terensko istraživanje lokacija u obje regije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Profesionalna radna skupina ima zadaću pomoći studentima u izradi elaborata za umjetničke instalacije, te za izbor mogućih lokacija za postavljanje tih instalacija.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Grupa će uključiti</a:t>
            </a:r>
            <a:r>
              <a:rPr lang="en-GB" dirty="0" smtClean="0"/>
              <a:t> 8</a:t>
            </a:r>
            <a:r>
              <a:rPr lang="hr-HR" dirty="0" smtClean="0"/>
              <a:t> profesora umjetnosti iz obje akademije (4 po akademiji)</a:t>
            </a:r>
            <a:endParaRPr lang="hr-HR" dirty="0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6D0C12-4171-4204-8FBB-E56793AE5D49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20484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750" y="549275"/>
            <a:ext cx="8075613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3200" smtClean="0">
                <a:solidFill>
                  <a:srgbClr val="FDF69C"/>
                </a:solidFill>
              </a:rPr>
              <a:t>REZULTATI AKTIVNOSTI 3: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Izabrano </a:t>
            </a:r>
            <a:r>
              <a:rPr lang="en-GB" sz="2400" smtClean="0"/>
              <a:t>8 </a:t>
            </a:r>
            <a:r>
              <a:rPr lang="hr-HR" sz="2400" smtClean="0"/>
              <a:t>profesora iz Profesionalne radne skupine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32 </a:t>
            </a:r>
            <a:r>
              <a:rPr lang="hr-HR" sz="2400" smtClean="0"/>
              <a:t>sata istraživanja lokacija za instalacije, 4 istraživanja po 8 sati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16 </a:t>
            </a:r>
            <a:r>
              <a:rPr lang="hr-HR" sz="2400" smtClean="0"/>
              <a:t>sati dodatnog istraživanja u nacionalnim  i profesionalnim radnim grupama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Nabavljen materijal za produkciju skica i elaborata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Održanih </a:t>
            </a:r>
            <a:r>
              <a:rPr lang="en-GB" sz="2400" smtClean="0"/>
              <a:t>12 </a:t>
            </a:r>
            <a:r>
              <a:rPr lang="hr-HR" sz="2400" smtClean="0"/>
              <a:t>modula za produkciju skica i elaborata</a:t>
            </a:r>
            <a:r>
              <a:rPr lang="en-GB" sz="2400" smtClean="0"/>
              <a:t> (6 </a:t>
            </a:r>
            <a:r>
              <a:rPr lang="hr-HR" sz="2400" smtClean="0"/>
              <a:t>u Hrvatskoj, 6 u Srbiji</a:t>
            </a:r>
            <a:r>
              <a:rPr lang="en-GB" sz="2400" smtClean="0"/>
              <a:t>)</a:t>
            </a: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Održano </a:t>
            </a:r>
            <a:r>
              <a:rPr lang="en-GB" sz="2400" smtClean="0"/>
              <a:t>40</a:t>
            </a:r>
            <a:r>
              <a:rPr lang="hr-HR" sz="2400" smtClean="0"/>
              <a:t> sati modula u svakoj akademiji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Održano </a:t>
            </a:r>
            <a:r>
              <a:rPr lang="en-GB" sz="2400" smtClean="0"/>
              <a:t>4 </a:t>
            </a:r>
            <a:r>
              <a:rPr lang="hr-HR" sz="2400" smtClean="0"/>
              <a:t>sata video konferencije između dvije akademije </a:t>
            </a:r>
            <a:r>
              <a:rPr lang="en-GB" sz="2400" smtClean="0"/>
              <a:t>( 2 </a:t>
            </a:r>
            <a:r>
              <a:rPr lang="hr-HR" sz="2400" smtClean="0"/>
              <a:t>zajednička modula</a:t>
            </a:r>
            <a:r>
              <a:rPr lang="en-GB" sz="2400" smtClean="0"/>
              <a:t>)</a:t>
            </a: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Izabrano </a:t>
            </a:r>
            <a:r>
              <a:rPr lang="en-GB" sz="2400" smtClean="0"/>
              <a:t>6 </a:t>
            </a:r>
            <a:r>
              <a:rPr lang="hr-HR" sz="2400" smtClean="0"/>
              <a:t>lokacija za umjetničke instalacije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Izabrano </a:t>
            </a:r>
            <a:r>
              <a:rPr lang="en-GB" sz="2400" smtClean="0"/>
              <a:t>6</a:t>
            </a:r>
            <a:r>
              <a:rPr lang="hr-HR" sz="2400" smtClean="0"/>
              <a:t> elaborata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Pribavljeni materijali za umjetničku instalaciju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199B41-3D2F-4DF8-AF04-C0FDF96EC837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21508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68313" y="620713"/>
            <a:ext cx="793115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hr-HR" sz="3200" smtClean="0">
                <a:solidFill>
                  <a:srgbClr val="FDF69C"/>
                </a:solidFill>
              </a:rPr>
              <a:t>AKTIVNOST4: </a:t>
            </a:r>
            <a:r>
              <a:rPr lang="hr-HR" sz="2400" smtClean="0"/>
              <a:t>Umjetničke radionice na otvorenom</a:t>
            </a:r>
            <a:endParaRPr lang="en-US" sz="2400" smtClean="0"/>
          </a:p>
          <a:p>
            <a:pPr eaLnBrk="1" hangingPunct="1"/>
            <a:r>
              <a:rPr lang="en-GB" smtClean="0"/>
              <a:t>14 </a:t>
            </a:r>
            <a:r>
              <a:rPr lang="hr-HR" smtClean="0"/>
              <a:t>dana dvije radionice na otvorenom </a:t>
            </a:r>
            <a:r>
              <a:rPr lang="en-GB" smtClean="0"/>
              <a:t>(7 </a:t>
            </a:r>
            <a:r>
              <a:rPr lang="hr-HR" smtClean="0"/>
              <a:t>dana u Hrvatskoj i </a:t>
            </a:r>
            <a:r>
              <a:rPr lang="en-GB" smtClean="0"/>
              <a:t> 7 </a:t>
            </a:r>
            <a:r>
              <a:rPr lang="hr-HR" smtClean="0"/>
              <a:t>u Srbiji</a:t>
            </a:r>
            <a:r>
              <a:rPr lang="en-GB" smtClean="0"/>
              <a:t>)</a:t>
            </a:r>
            <a:endParaRPr lang="hr-HR" smtClean="0"/>
          </a:p>
          <a:p>
            <a:pPr eaLnBrk="1" hangingPunct="1"/>
            <a:r>
              <a:rPr lang="hr-HR" smtClean="0"/>
              <a:t>Tijekom </a:t>
            </a:r>
            <a:r>
              <a:rPr lang="en-GB" smtClean="0"/>
              <a:t>112 </a:t>
            </a:r>
            <a:r>
              <a:rPr lang="hr-HR" smtClean="0"/>
              <a:t>sati radionica na otvorenom izrađeno </a:t>
            </a:r>
            <a:r>
              <a:rPr lang="en-GB" smtClean="0"/>
              <a:t>​​ 6 land art </a:t>
            </a:r>
            <a:r>
              <a:rPr lang="hr-HR" smtClean="0"/>
              <a:t>instalacija</a:t>
            </a:r>
          </a:p>
          <a:p>
            <a:pPr eaLnBrk="1" hangingPunct="1"/>
            <a:r>
              <a:rPr lang="en-GB" smtClean="0"/>
              <a:t> </a:t>
            </a:r>
            <a:r>
              <a:rPr lang="hr-HR" smtClean="0"/>
              <a:t>Instalacije je pripremilo </a:t>
            </a:r>
            <a:r>
              <a:rPr lang="en-GB" smtClean="0"/>
              <a:t>30</a:t>
            </a:r>
            <a:r>
              <a:rPr lang="hr-HR" smtClean="0"/>
              <a:t> studenata i o profesora </a:t>
            </a:r>
            <a:r>
              <a:rPr lang="en-GB" smtClean="0"/>
              <a:t> (</a:t>
            </a:r>
            <a:r>
              <a:rPr lang="hr-HR" smtClean="0"/>
              <a:t>Zajednička i Profesionalna radna skupina</a:t>
            </a:r>
            <a:r>
              <a:rPr lang="en-GB" smtClean="0"/>
              <a:t>)</a:t>
            </a:r>
            <a:r>
              <a:rPr lang="hr-HR" smtClean="0"/>
              <a:t>, uz podršku tehničkog osoblja 2 osobe, 2 dodatna radnika i 2 voditelja projektnog tima</a:t>
            </a:r>
            <a:endParaRPr lang="hr-HR" b="1" smtClean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EE67B-397F-4224-A93F-06E158E8A2EB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750" y="549275"/>
            <a:ext cx="8218488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sz="3200" smtClean="0">
                <a:solidFill>
                  <a:srgbClr val="FDF69C"/>
                </a:solidFill>
              </a:rPr>
              <a:t>AKTIVNOST5: Širenje informacija, održivost i vidljivost projektnih aktivnosti i rezultata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Za Hrvatsku i Srbiju</a:t>
            </a:r>
            <a:r>
              <a:rPr lang="en-US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 web </a:t>
            </a:r>
            <a:r>
              <a:rPr lang="hr-HR" smtClean="0"/>
              <a:t>stranice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 </a:t>
            </a:r>
            <a:r>
              <a:rPr lang="hr-HR" smtClean="0"/>
              <a:t>zajednički </a:t>
            </a:r>
            <a:r>
              <a:rPr lang="en-US" smtClean="0"/>
              <a:t>Facebook profile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8</a:t>
            </a:r>
            <a:r>
              <a:rPr lang="en-US" smtClean="0"/>
              <a:t> radio,</a:t>
            </a:r>
            <a:r>
              <a:rPr lang="hr-HR" smtClean="0"/>
              <a:t> novinskih i objava na portalima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4 </a:t>
            </a:r>
            <a:r>
              <a:rPr lang="hr-HR" smtClean="0"/>
              <a:t>gostovanja na lokalnim </a:t>
            </a:r>
            <a:r>
              <a:rPr lang="en-US" smtClean="0"/>
              <a:t>TV </a:t>
            </a:r>
            <a:r>
              <a:rPr lang="hr-HR" smtClean="0"/>
              <a:t>postajama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4 </a:t>
            </a:r>
            <a:r>
              <a:rPr lang="hr-HR" smtClean="0"/>
              <a:t>izvješća o radionicama na završnom događanju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1.200 </a:t>
            </a:r>
            <a:r>
              <a:rPr lang="hr-HR" smtClean="0"/>
              <a:t>letaka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600 </a:t>
            </a:r>
            <a:r>
              <a:rPr lang="hr-HR" smtClean="0"/>
              <a:t>razglednica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150</a:t>
            </a:r>
            <a:r>
              <a:rPr lang="hr-HR" smtClean="0"/>
              <a:t> postera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ACC1F3-79A1-4B99-AEAE-E760900F44C6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23556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sz="quarter" idx="1"/>
          </p:nvPr>
        </p:nvSpPr>
        <p:spPr>
          <a:xfrm>
            <a:off x="611188" y="981075"/>
            <a:ext cx="7931150" cy="5715000"/>
          </a:xfrm>
        </p:spPr>
        <p:txBody>
          <a:bodyPr/>
          <a:lstStyle/>
          <a:p>
            <a:pPr eaLnBrk="1" hangingPunct="1"/>
            <a:r>
              <a:rPr lang="en-US" smtClean="0"/>
              <a:t>600 </a:t>
            </a:r>
            <a:r>
              <a:rPr lang="hr-HR" smtClean="0"/>
              <a:t>promotivnih mapa</a:t>
            </a:r>
            <a:endParaRPr lang="en-US" smtClean="0"/>
          </a:p>
          <a:p>
            <a:pPr eaLnBrk="1" hangingPunct="1"/>
            <a:r>
              <a:rPr lang="en-US" smtClean="0"/>
              <a:t>600 </a:t>
            </a:r>
            <a:r>
              <a:rPr lang="hr-HR" smtClean="0"/>
              <a:t>promotivnih blokova</a:t>
            </a:r>
            <a:endParaRPr lang="en-US" smtClean="0"/>
          </a:p>
          <a:p>
            <a:pPr eaLnBrk="1" hangingPunct="1"/>
            <a:r>
              <a:rPr lang="en-US" smtClean="0"/>
              <a:t>600 </a:t>
            </a:r>
            <a:r>
              <a:rPr lang="hr-HR" smtClean="0"/>
              <a:t>kemijskih olovki</a:t>
            </a:r>
            <a:endParaRPr lang="en-US" smtClean="0"/>
          </a:p>
          <a:p>
            <a:pPr eaLnBrk="1" hangingPunct="1"/>
            <a:r>
              <a:rPr lang="en-US" smtClean="0"/>
              <a:t>600 </a:t>
            </a:r>
            <a:r>
              <a:rPr lang="hr-HR" smtClean="0"/>
              <a:t>papirnatih vrećica</a:t>
            </a:r>
            <a:endParaRPr lang="en-US" smtClean="0"/>
          </a:p>
          <a:p>
            <a:pPr eaLnBrk="1" hangingPunct="1"/>
            <a:r>
              <a:rPr lang="en-US" smtClean="0"/>
              <a:t>200 </a:t>
            </a:r>
            <a:r>
              <a:rPr lang="hr-HR" smtClean="0"/>
              <a:t>promotivnih majica</a:t>
            </a:r>
            <a:endParaRPr lang="en-US" smtClean="0"/>
          </a:p>
          <a:p>
            <a:pPr eaLnBrk="1" hangingPunct="1"/>
            <a:r>
              <a:rPr lang="hr-HR" smtClean="0"/>
              <a:t>4 konferencije za medije</a:t>
            </a:r>
          </a:p>
          <a:p>
            <a:pPr eaLnBrk="1" hangingPunct="1"/>
            <a:r>
              <a:rPr lang="en-US" smtClean="0"/>
              <a:t>2 </a:t>
            </a:r>
            <a:r>
              <a:rPr lang="hr-HR" smtClean="0"/>
              <a:t>završna događanja u koja će biti uključeno </a:t>
            </a:r>
            <a:r>
              <a:rPr lang="en-US" smtClean="0"/>
              <a:t>150</a:t>
            </a:r>
            <a:r>
              <a:rPr lang="hr-HR" smtClean="0"/>
              <a:t> studenata,</a:t>
            </a:r>
            <a:r>
              <a:rPr lang="en-US" smtClean="0"/>
              <a:t> 50 </a:t>
            </a:r>
            <a:r>
              <a:rPr lang="hr-HR" smtClean="0"/>
              <a:t>sudionika i </a:t>
            </a:r>
            <a:r>
              <a:rPr lang="en-US" smtClean="0"/>
              <a:t>1.500 </a:t>
            </a:r>
            <a:r>
              <a:rPr lang="hr-HR" smtClean="0"/>
              <a:t>posjetitelja</a:t>
            </a:r>
            <a:endParaRPr lang="en-US" smtClean="0"/>
          </a:p>
          <a:p>
            <a:pPr eaLnBrk="1" hangingPunct="1"/>
            <a:r>
              <a:rPr lang="en-US" smtClean="0"/>
              <a:t>2.000 </a:t>
            </a:r>
            <a:r>
              <a:rPr lang="hr-HR" smtClean="0"/>
              <a:t>kopija tiskanog kataloga</a:t>
            </a:r>
            <a:endParaRPr lang="en-US" smtClean="0"/>
          </a:p>
          <a:p>
            <a:pPr eaLnBrk="1" hangingPunct="1"/>
            <a:endParaRPr lang="hr-HR" smtClean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193232-5FC9-411A-A1CC-6CAF6C5D5234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24580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sz="quarter" idx="1"/>
          </p:nvPr>
        </p:nvSpPr>
        <p:spPr>
          <a:xfrm>
            <a:off x="539750" y="333375"/>
            <a:ext cx="8291513" cy="5857875"/>
          </a:xfrm>
        </p:spPr>
        <p:txBody>
          <a:bodyPr/>
          <a:lstStyle/>
          <a:p>
            <a:pPr eaLnBrk="1" hangingPunct="1"/>
            <a:r>
              <a:rPr lang="hr-HR" smtClean="0"/>
              <a:t>PROJEKTNI KOORDINATOR</a:t>
            </a:r>
          </a:p>
          <a:p>
            <a:pPr eaLnBrk="1" hangingPunct="1"/>
            <a:r>
              <a:rPr lang="hr-HR" smtClean="0"/>
              <a:t>izv. prof. Robert Raponja, prodekan 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VODITELJICA PROJEKTA</a:t>
            </a:r>
          </a:p>
          <a:p>
            <a:pPr eaLnBrk="1" hangingPunct="1"/>
            <a:r>
              <a:rPr lang="hr-HR" smtClean="0"/>
              <a:t>Kristina Babić</a:t>
            </a:r>
          </a:p>
          <a:p>
            <a:pPr eaLnBrk="1" hangingPunct="1"/>
            <a:r>
              <a:rPr lang="hr-HR" smtClean="0"/>
              <a:t>e-mail: </a:t>
            </a:r>
            <a:r>
              <a:rPr lang="hr-HR" smtClean="0">
                <a:hlinkClick r:id="rId2"/>
              </a:rPr>
              <a:t>kbabic2373@gmail.com</a:t>
            </a:r>
            <a:endParaRPr lang="hr-HR" smtClean="0"/>
          </a:p>
          <a:p>
            <a:pPr eaLnBrk="1" hangingPunct="1"/>
            <a:r>
              <a:rPr lang="hr-HR" smtClean="0"/>
              <a:t>095 1979 669 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PROJEKTNI ASISTENT „ZELENI OSIJEK”</a:t>
            </a:r>
          </a:p>
          <a:p>
            <a:pPr eaLnBrk="1" hangingPunct="1"/>
            <a:r>
              <a:rPr lang="hr-HR" smtClean="0"/>
              <a:t>Darko Pecotić</a:t>
            </a:r>
          </a:p>
          <a:p>
            <a:pPr eaLnBrk="1" hangingPunct="1"/>
            <a:r>
              <a:rPr lang="hr-HR" smtClean="0"/>
              <a:t>e-mail: </a:t>
            </a:r>
            <a:r>
              <a:rPr lang="hr-HR" smtClean="0">
                <a:hlinkClick r:id="rId3"/>
              </a:rPr>
              <a:t>pecotic.ostojic@gmail.com</a:t>
            </a:r>
            <a:endParaRPr lang="hr-HR" smtClean="0"/>
          </a:p>
          <a:p>
            <a:pPr eaLnBrk="1" hangingPunct="1"/>
            <a:r>
              <a:rPr lang="hr-HR" smtClean="0"/>
              <a:t>091 470 65 68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FB7CE-CAFC-4FCE-BEEB-79A1F1A8C2EE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38200" y="685800"/>
            <a:ext cx="4381500" cy="4471988"/>
          </a:xfrm>
        </p:spPr>
        <p:txBody>
          <a:bodyPr>
            <a:normAutofit/>
          </a:bodyPr>
          <a:lstStyle/>
          <a:p>
            <a:pPr marL="1828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AP</a:t>
            </a:r>
            <a:r>
              <a:rPr lang="hr-HR" sz="3400" dirty="0" smtClean="0">
                <a:solidFill>
                  <a:schemeClr val="tx2">
                    <a:lumMod val="90000"/>
                  </a:schemeClr>
                </a:solidFill>
              </a:rPr>
              <a:t>LIKANT 1</a:t>
            </a:r>
            <a:endParaRPr lang="en-US" sz="3400" dirty="0">
              <a:solidFill>
                <a:schemeClr val="tx2">
                  <a:lumMod val="90000"/>
                </a:schemeClr>
              </a:solidFill>
            </a:endParaRPr>
          </a:p>
          <a:p>
            <a:pPr marL="1828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sz="3400" dirty="0" smtClean="0">
                <a:solidFill>
                  <a:schemeClr val="tx2">
                    <a:lumMod val="90000"/>
                  </a:schemeClr>
                </a:solidFill>
              </a:rPr>
              <a:t>NOSITELJ PROJEKTA</a:t>
            </a:r>
          </a:p>
          <a:p>
            <a:pPr marL="1828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sz="3400" dirty="0" smtClean="0">
                <a:solidFill>
                  <a:prstClr val="white"/>
                </a:solidFill>
                <a:ea typeface="+mj-ea"/>
                <a:cs typeface="+mj-cs"/>
              </a:rPr>
              <a:t>Umjetnička akademija Osijek, Hrvatska </a:t>
            </a:r>
          </a:p>
          <a:p>
            <a:pPr marL="1828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r-HR" sz="3400" dirty="0" smtClean="0">
              <a:solidFill>
                <a:prstClr val="white"/>
              </a:solidFill>
              <a:ea typeface="+mj-ea"/>
              <a:cs typeface="+mj-cs"/>
            </a:endParaRPr>
          </a:p>
          <a:p>
            <a:pPr marL="1828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sz="3400" dirty="0" smtClean="0">
                <a:solidFill>
                  <a:schemeClr val="tx2">
                    <a:lumMod val="90000"/>
                  </a:schemeClr>
                </a:solidFill>
                <a:ea typeface="+mj-ea"/>
                <a:cs typeface="+mj-cs"/>
              </a:rPr>
              <a:t>PARTNER</a:t>
            </a:r>
          </a:p>
          <a:p>
            <a:pPr marL="1828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sz="3400" dirty="0" smtClean="0"/>
              <a:t>Zeleni Osijek</a:t>
            </a:r>
            <a:r>
              <a:rPr lang="en-GB" sz="3400" dirty="0"/>
              <a:t> </a:t>
            </a:r>
            <a:endParaRPr lang="hr-HR" sz="3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724525" y="1268413"/>
            <a:ext cx="2878138" cy="4681537"/>
          </a:xfrm>
        </p:spPr>
        <p:txBody>
          <a:bodyPr>
            <a:noAutofit/>
          </a:bodyPr>
          <a:lstStyle/>
          <a:p>
            <a:pPr eaLnBrk="1" fontAlgn="auto" hangingPunct="1">
              <a:buFont typeface="Wingdings 2"/>
              <a:buNone/>
              <a:defRPr/>
            </a:pPr>
            <a:r>
              <a:rPr lang="hr-HR" sz="2400" dirty="0" smtClean="0">
                <a:solidFill>
                  <a:schemeClr val="tx2">
                    <a:lumMod val="90000"/>
                  </a:schemeClr>
                </a:solidFill>
              </a:rPr>
              <a:t>APLIKANT 2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hr-HR" sz="2000" dirty="0" smtClean="0"/>
              <a:t>Akademija </a:t>
            </a:r>
            <a:r>
              <a:rPr lang="hr-HR" sz="2000" dirty="0" err="1" smtClean="0"/>
              <a:t>umetnosti</a:t>
            </a:r>
            <a:r>
              <a:rPr lang="hr-HR" sz="2000" dirty="0" smtClean="0"/>
              <a:t> Novi Sad, Srbija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hr-HR" sz="2400" dirty="0" smtClean="0">
                <a:solidFill>
                  <a:schemeClr val="tx2">
                    <a:lumMod val="90000"/>
                  </a:schemeClr>
                </a:solidFill>
              </a:rPr>
              <a:t>PARTNER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hr-HR" sz="2000" dirty="0" smtClean="0"/>
              <a:t>Regionalna razvojna agencija </a:t>
            </a:r>
            <a:r>
              <a:rPr lang="en-GB" sz="2000" dirty="0" smtClean="0"/>
              <a:t>“</a:t>
            </a:r>
            <a:r>
              <a:rPr lang="en-GB" sz="2000" dirty="0"/>
              <a:t>Alma Mons</a:t>
            </a:r>
            <a:r>
              <a:rPr lang="en-GB" sz="2000" dirty="0" smtClean="0"/>
              <a:t>”</a:t>
            </a:r>
            <a:r>
              <a:rPr lang="hr-HR" sz="2000" dirty="0" smtClean="0"/>
              <a:t>, Novi Sad</a:t>
            </a:r>
            <a:endParaRPr lang="hr-HR" sz="20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B4E661-044B-47F9-B196-E3D29468841B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00113" y="2205038"/>
            <a:ext cx="7327900" cy="6146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HRVATSKA</a:t>
            </a:r>
            <a:r>
              <a:rPr lang="hr-HR" sz="3200" dirty="0" smtClean="0"/>
              <a:t>: Osječko-baranjska županija: Općina Bilje, Općina Kneževi Vinogradi, Grad Osijek</a:t>
            </a:r>
            <a:endParaRPr lang="hr-HR" sz="32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SRBIJA</a:t>
            </a:r>
            <a:r>
              <a:rPr lang="hr-HR" sz="3200" dirty="0" smtClean="0"/>
              <a:t>: Autonomna pokrajina Vojvodina, Zapadna Bačka, Općina </a:t>
            </a:r>
            <a:r>
              <a:rPr lang="hr-HR" sz="3200" dirty="0" err="1" smtClean="0"/>
              <a:t>Apatin</a:t>
            </a:r>
            <a:r>
              <a:rPr lang="hr-HR" sz="3200" dirty="0" smtClean="0"/>
              <a:t>, Južna Bačka, Općina </a:t>
            </a:r>
            <a:r>
              <a:rPr lang="hr-HR" sz="3200" dirty="0" err="1"/>
              <a:t>Bač</a:t>
            </a:r>
            <a:r>
              <a:rPr lang="hr-HR" sz="3200" dirty="0"/>
              <a:t>, </a:t>
            </a:r>
            <a:r>
              <a:rPr lang="hr-HR" sz="3200" dirty="0" smtClean="0"/>
              <a:t>Grad </a:t>
            </a:r>
            <a:r>
              <a:rPr lang="hr-HR" sz="3200" dirty="0"/>
              <a:t>Novi Sad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3BED6-42C1-4816-8B3A-43C1D23B680E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650" y="549275"/>
            <a:ext cx="69850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LOKACIJE PROVEDBE PROJEKTA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4213" y="692150"/>
            <a:ext cx="7991475" cy="5040313"/>
          </a:xfrm>
        </p:spPr>
        <p:txBody>
          <a:bodyPr>
            <a:normAutofit/>
          </a:bodyPr>
          <a:lstStyle/>
          <a:p>
            <a:pPr eaLnBrk="1" hangingPunct="1"/>
            <a:r>
              <a:rPr lang="hr-HR" sz="4000" smtClean="0">
                <a:solidFill>
                  <a:srgbClr val="FDF69C"/>
                </a:solidFill>
              </a:rPr>
              <a:t>OPĆI CILJ PROJEKTA</a:t>
            </a:r>
            <a:r>
              <a:rPr lang="en-US" sz="4000" smtClean="0">
                <a:solidFill>
                  <a:srgbClr val="FDF69C"/>
                </a:solidFill>
              </a:rPr>
              <a:t>: </a:t>
            </a:r>
            <a:endParaRPr lang="hr-HR" sz="4000" smtClean="0">
              <a:solidFill>
                <a:srgbClr val="FDF69C"/>
              </a:solidFill>
            </a:endParaRPr>
          </a:p>
          <a:p>
            <a:pPr eaLnBrk="1" hangingPunct="1"/>
            <a:endParaRPr lang="hr-HR" sz="1000" smtClean="0">
              <a:solidFill>
                <a:srgbClr val="FDF69C"/>
              </a:solidFill>
            </a:endParaRPr>
          </a:p>
          <a:p>
            <a:pPr eaLnBrk="1" hangingPunct="1"/>
            <a:r>
              <a:rPr lang="hr-HR" sz="3200" smtClean="0"/>
              <a:t>Osnaživanje i unaprjeđenje postojeće prekogranične suradnje između dvije umjetničke institucije, koja će podržati održivi razvoj prekograničnih regija kroz učinkovitu uporabu kulturnog i prirodnog potencijala Slavonije i Baranje u Hrvatskoj, te Vojvodine u Srbiji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E5201F-0BBC-49C3-B95B-1B983AAF49B8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4213" y="692150"/>
            <a:ext cx="8002587" cy="5492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4000" dirty="0" smtClean="0">
                <a:solidFill>
                  <a:schemeClr val="tx2">
                    <a:lumMod val="90000"/>
                  </a:schemeClr>
                </a:solidFill>
              </a:rPr>
              <a:t>SPECIFIČNI CILJEVI</a:t>
            </a:r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</a:rPr>
              <a:t>: </a:t>
            </a:r>
            <a:endParaRPr lang="hr-HR" sz="40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sz="10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/>
              <a:t>Razmjena iskustva dvije akademije kroz zajedničke radionice i edukacije na području umjetnosti i prirode,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/>
              <a:t>Izgradnja mreže javnih institucija, lokalnih zajednica i organizacija civilnoga društva za aktivno sudjelovanje u EU programima</a:t>
            </a:r>
            <a:endParaRPr lang="hr-HR" sz="3200" dirty="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82587D-39C8-4CFA-87BD-B3204F8C192A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187450" y="620713"/>
            <a:ext cx="7056438" cy="5715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CILJANE SKUPINE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Studenti i profesori</a:t>
            </a:r>
            <a:r>
              <a:rPr lang="en-GB" sz="2800" dirty="0" smtClean="0"/>
              <a:t> </a:t>
            </a:r>
            <a:endParaRPr lang="hr-HR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Umjetnički i ekološki stručnjaci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KRAJNJI KORISNICI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Turisti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Učenici osnovnih i srednjih škola iz obje države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Studenti i profesori umjetničkih akademija obje države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Umjetnički stručnjaci iz različitih država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Lokalne zajednice</a:t>
            </a:r>
            <a:endParaRPr lang="hr-HR" dirty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D4952-65A9-4B86-B8C1-62D0FFAC4615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93115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3300" smtClean="0">
                <a:solidFill>
                  <a:srgbClr val="FDF69C"/>
                </a:solidFill>
              </a:rPr>
              <a:t>OČEKIVANI REZULTATI</a:t>
            </a:r>
          </a:p>
          <a:p>
            <a:pPr eaLnBrk="1" hangingPunct="1">
              <a:lnSpc>
                <a:spcPct val="80000"/>
              </a:lnSpc>
            </a:pPr>
            <a:endParaRPr lang="hr-HR" sz="20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Ustrojene upravljačke procedure i alati za učinkovitu provedbu projekta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Kroz ekološke i umjetničke edukacije izabrane radne skupine i usvojeno novo znanje i preduvjeti za terensko istraživanje, te pripremu elaborata projekta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Terensko istraživanje utvrdilo je lokacije na kojima će biti smješteni umjetnički projekti, izrađeni detaljni elaborati 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Postavljene umjetničke instalacije obogaćuju postojeću turističku ponudu u izabranim regijama i općinama, te predstavljaju zajednički rad akademskih zajednica dvije susjedne države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Završni događaj i produkcija umjetničkog kataloga je rezultat umjetničke suradnje i umrežavanja partnera i suradnika kao primjer dobre prakse za buduće projekte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8B53D4-6085-49C4-BC47-602E2120A3ED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4213" y="549275"/>
            <a:ext cx="793115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AKTIVNOST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hr-HR" sz="2800" dirty="0" smtClean="0"/>
              <a:t>Upravljanje projektom i organizacija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AKTIVNOST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2</a:t>
            </a:r>
            <a:r>
              <a:rPr lang="en-US" sz="3200" dirty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hr-HR" sz="2800" dirty="0" smtClean="0"/>
              <a:t>Umjetnička i ekološka edukacija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AKTIVNOST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3</a:t>
            </a:r>
            <a:r>
              <a:rPr lang="en-US" sz="3200" dirty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hr-HR" sz="2800" dirty="0" smtClean="0"/>
              <a:t>Pripremne aktivnosti za umjetničke intervencije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AKTIVNOST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4</a:t>
            </a:r>
            <a:r>
              <a:rPr lang="en-US" sz="3200" dirty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hr-HR" sz="2800" dirty="0" smtClean="0"/>
              <a:t>Umjetničke radionice na otvorenom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200" dirty="0" smtClean="0">
                <a:solidFill>
                  <a:schemeClr val="tx2">
                    <a:lumMod val="90000"/>
                  </a:schemeClr>
                </a:solidFill>
              </a:rPr>
              <a:t>AKTIVNOST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5</a:t>
            </a:r>
            <a:r>
              <a:rPr lang="en-US" sz="3200" dirty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hr-HR" sz="2800" dirty="0" smtClean="0"/>
              <a:t>Širenje informacija, održivost i vidljivost projektnih aktivnosti i rezultata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8B7492-CFF8-440E-9178-B9D096CEA61B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187450" y="549275"/>
            <a:ext cx="7400925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sz="4000" dirty="0">
                <a:solidFill>
                  <a:schemeClr val="tx2">
                    <a:lumMod val="90000"/>
                  </a:schemeClr>
                </a:solidFill>
              </a:rPr>
              <a:t>AKTIVNOST1</a:t>
            </a:r>
            <a:r>
              <a:rPr lang="hr-HR" dirty="0"/>
              <a:t>: Upravljanje projektom i organizacija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r-HR" sz="10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tx2">
                    <a:lumMod val="90000"/>
                  </a:schemeClr>
                </a:solidFill>
              </a:rPr>
              <a:t>PROJEKTNI MANAGER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će brinuti o partnerskim ugovorima s projektnim partnerima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nadgledat će ispravnost provedbe aktivnosti u smislu pridržavanja vremenskih rokova i sadržaja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izvješćivat će Ugovornu agenciju o provedbi projekta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8B326-F8F5-4912-8FBB-15A56BEEC04E}" type="slidenum">
              <a:rPr lang="hr-H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 smtClean="0">
              <a:solidFill>
                <a:schemeClr val="tx2"/>
              </a:solidFill>
            </a:endParaRPr>
          </a:p>
        </p:txBody>
      </p:sp>
      <p:sp>
        <p:nvSpPr>
          <p:cNvPr id="15364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schemeClr val="tx2"/>
                </a:solidFill>
              </a:rPr>
              <a:t>IPA Crossborder Program Croatia Serbia</a:t>
            </a: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</TotalTime>
  <Words>1013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Constantia</vt:lpstr>
      <vt:lpstr>Arial</vt:lpstr>
      <vt:lpstr>Wingdings 2</vt:lpstr>
      <vt:lpstr>Calibri</vt:lpstr>
      <vt:lpstr>Paper</vt:lpstr>
      <vt:lpstr>PANONSKI PUT UMJETNOSTI  Osnaživanje suradnje i umrežavanja institucija visokog obrazovanja na polju umjetnosti i ekologije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@Home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Pannonian Art Path   Strengthening cooperation and networking of higher education institutions in the field of art and ecology</dc:title>
  <dc:creator>Home User</dc:creator>
  <cp:lastModifiedBy>Kristina</cp:lastModifiedBy>
  <cp:revision>28</cp:revision>
  <dcterms:created xsi:type="dcterms:W3CDTF">2013-04-17T07:22:46Z</dcterms:created>
  <dcterms:modified xsi:type="dcterms:W3CDTF">2013-11-07T17:38:39Z</dcterms:modified>
</cp:coreProperties>
</file>